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3" r:id="rId3"/>
    <p:sldMasterId id="2147483689" r:id="rId4"/>
  </p:sldMasterIdLst>
  <p:notesMasterIdLst>
    <p:notesMasterId r:id="rId11"/>
  </p:notesMasterIdLst>
  <p:sldIdLst>
    <p:sldId id="256" r:id="rId5"/>
    <p:sldId id="261" r:id="rId6"/>
    <p:sldId id="257" r:id="rId7"/>
    <p:sldId id="258" r:id="rId8"/>
    <p:sldId id="259" r:id="rId9"/>
    <p:sldId id="260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" panose="02040604050505020304" pitchFamily="18" charset="0"/>
      <p:regular r:id="rId16"/>
    </p:embeddedFon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7JSxOiDhtpqilNk2yhWi5x5f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F52F6E-4D5D-4CA9-A955-5BBD08805940}">
  <a:tblStyle styleId="{B4F52F6E-4D5D-4CA9-A955-5BBD0880594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73244D7-DBAF-40CB-AAE4-F0E7321EE673}" styleName="Table_1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A8A8A8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A8A8A8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A8A8A8"/>
          </a:solidFill>
        </a:fill>
      </a:tcStyle>
    </a:lastRow>
    <a:s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61FA22AE-670E-4687-A3F1-8F0593F42F4E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CF6E1D6-F75C-4045-B3D3-72649F55FC54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6" name="Google Shape;326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Situational impact</a:t>
            </a:r>
            <a:endParaRPr/>
          </a:p>
        </p:txBody>
      </p:sp>
      <p:sp>
        <p:nvSpPr>
          <p:cNvPr id="354" name="Google Shape;3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54f11bfb3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gf54f11bfb3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f54f11bfb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gf54f11bfb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/>
          <p:nvPr/>
        </p:nvSpPr>
        <p:spPr>
          <a:xfrm>
            <a:off x="0" y="6194738"/>
            <a:ext cx="9144000" cy="663262"/>
          </a:xfrm>
          <a:prstGeom prst="rect">
            <a:avLst/>
          </a:prstGeom>
          <a:solidFill>
            <a:srgbClr val="0083A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114300" y="634380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" name="Google Shape;21;p38"/>
          <p:cNvCxnSpPr/>
          <p:nvPr/>
        </p:nvCxnSpPr>
        <p:spPr>
          <a:xfrm>
            <a:off x="618185" y="6343806"/>
            <a:ext cx="0" cy="37767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871" y="6290871"/>
            <a:ext cx="1152152" cy="51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3"/>
          <p:cNvSpPr txBox="1">
            <a:spLocks noGrp="1"/>
          </p:cNvSpPr>
          <p:nvPr>
            <p:ph type="body" idx="1"/>
          </p:nvPr>
        </p:nvSpPr>
        <p:spPr>
          <a:xfrm>
            <a:off x="452438" y="2460422"/>
            <a:ext cx="8239125" cy="193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03"/>
          <p:cNvSpPr txBox="1">
            <a:spLocks noGrp="1"/>
          </p:cNvSpPr>
          <p:nvPr>
            <p:ph type="sldNum" idx="12"/>
          </p:nvPr>
        </p:nvSpPr>
        <p:spPr>
          <a:xfrm>
            <a:off x="4500563" y="6313584"/>
            <a:ext cx="138189" cy="4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0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0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4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5"/>
          <p:cNvSpPr txBox="1"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85"/>
          <p:cNvSpPr txBox="1"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85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5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5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6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6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86"/>
          <p:cNvSpPr txBox="1">
            <a:spLocks noGrp="1"/>
          </p:cNvSpPr>
          <p:nvPr>
            <p:ph type="body" idx="2"/>
          </p:nvPr>
        </p:nvSpPr>
        <p:spPr>
          <a:xfrm>
            <a:off x="4629151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86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6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6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7"/>
          <p:cNvSpPr txBox="1"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8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87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87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87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7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7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8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8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8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9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89"/>
          <p:cNvSpPr txBox="1">
            <a:spLocks noGrp="1"/>
          </p:cNvSpPr>
          <p:nvPr>
            <p:ph type="body" idx="2"/>
          </p:nvPr>
        </p:nvSpPr>
        <p:spPr>
          <a:xfrm>
            <a:off x="629841" y="2057401"/>
            <a:ext cx="294917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89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89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89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0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90"/>
          <p:cNvSpPr txBox="1">
            <a:spLocks noGrp="1"/>
          </p:cNvSpPr>
          <p:nvPr>
            <p:ph type="body" idx="1"/>
          </p:nvPr>
        </p:nvSpPr>
        <p:spPr>
          <a:xfrm>
            <a:off x="629841" y="2057401"/>
            <a:ext cx="294917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90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90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90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1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9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5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91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1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1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92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92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92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9"/>
          <p:cNvSpPr txBox="1">
            <a:spLocks noGrp="1"/>
          </p:cNvSpPr>
          <p:nvPr>
            <p:ph type="title"/>
          </p:nvPr>
        </p:nvSpPr>
        <p:spPr>
          <a:xfrm>
            <a:off x="2857489" y="715533"/>
            <a:ext cx="3429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3"/>
          <p:cNvSpPr txBox="1">
            <a:spLocks noGrp="1"/>
          </p:cNvSpPr>
          <p:nvPr>
            <p:ph type="ctrTitle"/>
          </p:nvPr>
        </p:nvSpPr>
        <p:spPr>
          <a:xfrm>
            <a:off x="5184301" y="1964951"/>
            <a:ext cx="3300900" cy="2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1" name="Google Shape;171;p113"/>
          <p:cNvSpPr txBox="1">
            <a:spLocks noGrp="1"/>
          </p:cNvSpPr>
          <p:nvPr>
            <p:ph type="subTitle" idx="1"/>
          </p:nvPr>
        </p:nvSpPr>
        <p:spPr>
          <a:xfrm>
            <a:off x="5472761" y="3966652"/>
            <a:ext cx="27237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4"/>
          <p:cNvSpPr txBox="1">
            <a:spLocks noGrp="1"/>
          </p:cNvSpPr>
          <p:nvPr>
            <p:ph type="title"/>
          </p:nvPr>
        </p:nvSpPr>
        <p:spPr>
          <a:xfrm>
            <a:off x="859420" y="365125"/>
            <a:ext cx="76559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14"/>
          <p:cNvSpPr txBox="1">
            <a:spLocks noGrp="1"/>
          </p:cNvSpPr>
          <p:nvPr>
            <p:ph type="body" idx="1"/>
          </p:nvPr>
        </p:nvSpPr>
        <p:spPr>
          <a:xfrm>
            <a:off x="859420" y="1825626"/>
            <a:ext cx="7655931" cy="413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75" name="Google Shape;175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2977" y="5961295"/>
            <a:ext cx="983179" cy="71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4"/>
          <p:cNvPicPr preferRelativeResize="0"/>
          <p:nvPr/>
        </p:nvPicPr>
        <p:blipFill rotWithShape="1">
          <a:blip r:embed="rId3">
            <a:alphaModFix/>
          </a:blip>
          <a:srcRect r="4456"/>
          <a:stretch/>
        </p:blipFill>
        <p:spPr>
          <a:xfrm>
            <a:off x="2" y="0"/>
            <a:ext cx="50072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14"/>
          <p:cNvGrpSpPr/>
          <p:nvPr/>
        </p:nvGrpSpPr>
        <p:grpSpPr>
          <a:xfrm>
            <a:off x="500732" y="6313583"/>
            <a:ext cx="6388801" cy="45719"/>
            <a:chOff x="667640" y="6313581"/>
            <a:chExt cx="7276742" cy="45719"/>
          </a:xfrm>
        </p:grpSpPr>
        <p:sp>
          <p:nvSpPr>
            <p:cNvPr id="178" name="Google Shape;178;p114"/>
            <p:cNvSpPr/>
            <p:nvPr/>
          </p:nvSpPr>
          <p:spPr>
            <a:xfrm rot="10800000" flipH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14"/>
            <p:cNvSpPr/>
            <p:nvPr/>
          </p:nvSpPr>
          <p:spPr>
            <a:xfrm rot="10800000" flipH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14"/>
            <p:cNvSpPr/>
            <p:nvPr/>
          </p:nvSpPr>
          <p:spPr>
            <a:xfrm rot="10800000" flipH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14"/>
            <p:cNvSpPr/>
            <p:nvPr/>
          </p:nvSpPr>
          <p:spPr>
            <a:xfrm rot="10800000" flipH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114"/>
          <p:cNvSpPr txBox="1"/>
          <p:nvPr/>
        </p:nvSpPr>
        <p:spPr>
          <a:xfrm>
            <a:off x="375002" y="6399858"/>
            <a:ext cx="6583361" cy="7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050"/>
              <a:buFont typeface="Arial"/>
              <a:buNone/>
            </a:pPr>
            <a:r>
              <a:rPr lang="en-US" sz="1400" b="1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Richard Woods, Georgia’s School Superintendent</a:t>
            </a:r>
            <a:r>
              <a:rPr lang="en-US" sz="1400" b="1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rgbClr val="1186CA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400" b="1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Georgia Department of Education </a:t>
            </a:r>
            <a:r>
              <a:rPr lang="en-US" sz="1400" b="1" i="0" u="none" strike="noStrike" cap="none">
                <a:solidFill>
                  <a:srgbClr val="1186CA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400" b="1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Educating Georgia’s Future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5"/>
          <p:cNvSpPr txBox="1">
            <a:spLocks noGrp="1"/>
          </p:cNvSpPr>
          <p:nvPr>
            <p:ph type="title"/>
          </p:nvPr>
        </p:nvSpPr>
        <p:spPr>
          <a:xfrm>
            <a:off x="763931" y="365125"/>
            <a:ext cx="77514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15"/>
          <p:cNvSpPr txBox="1">
            <a:spLocks noGrp="1"/>
          </p:cNvSpPr>
          <p:nvPr>
            <p:ph type="body" idx="1"/>
          </p:nvPr>
        </p:nvSpPr>
        <p:spPr>
          <a:xfrm>
            <a:off x="763931" y="1825626"/>
            <a:ext cx="3674963" cy="413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115"/>
          <p:cNvSpPr txBox="1">
            <a:spLocks noGrp="1"/>
          </p:cNvSpPr>
          <p:nvPr>
            <p:ph type="body" idx="2"/>
          </p:nvPr>
        </p:nvSpPr>
        <p:spPr>
          <a:xfrm>
            <a:off x="4572001" y="1825626"/>
            <a:ext cx="3943351" cy="413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87" name="Google Shape;187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2977" y="5961295"/>
            <a:ext cx="983179" cy="71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5"/>
          <p:cNvPicPr preferRelativeResize="0"/>
          <p:nvPr/>
        </p:nvPicPr>
        <p:blipFill rotWithShape="1">
          <a:blip r:embed="rId3">
            <a:alphaModFix/>
          </a:blip>
          <a:srcRect r="4456"/>
          <a:stretch/>
        </p:blipFill>
        <p:spPr>
          <a:xfrm>
            <a:off x="2" y="0"/>
            <a:ext cx="50072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15"/>
          <p:cNvGrpSpPr/>
          <p:nvPr/>
        </p:nvGrpSpPr>
        <p:grpSpPr>
          <a:xfrm>
            <a:off x="500732" y="6313583"/>
            <a:ext cx="6388801" cy="45719"/>
            <a:chOff x="667640" y="6313581"/>
            <a:chExt cx="7276742" cy="45719"/>
          </a:xfrm>
        </p:grpSpPr>
        <p:sp>
          <p:nvSpPr>
            <p:cNvPr id="190" name="Google Shape;190;p115"/>
            <p:cNvSpPr/>
            <p:nvPr/>
          </p:nvSpPr>
          <p:spPr>
            <a:xfrm rot="10800000" flipH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5"/>
            <p:cNvSpPr/>
            <p:nvPr/>
          </p:nvSpPr>
          <p:spPr>
            <a:xfrm rot="10800000" flipH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5"/>
            <p:cNvSpPr/>
            <p:nvPr/>
          </p:nvSpPr>
          <p:spPr>
            <a:xfrm rot="10800000" flipH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5"/>
            <p:cNvSpPr/>
            <p:nvPr/>
          </p:nvSpPr>
          <p:spPr>
            <a:xfrm rot="10800000" flipH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115"/>
          <p:cNvSpPr txBox="1"/>
          <p:nvPr/>
        </p:nvSpPr>
        <p:spPr>
          <a:xfrm>
            <a:off x="375002" y="6399858"/>
            <a:ext cx="6583361" cy="7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050"/>
              <a:buFont typeface="Arial"/>
              <a:buNone/>
            </a:pPr>
            <a:r>
              <a:rPr lang="en-US" sz="1400" b="1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Richard Woods, Georgia’s School Superintendent</a:t>
            </a:r>
            <a:r>
              <a:rPr lang="en-US" sz="1400" b="1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rgbClr val="1186CA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400" b="1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Georgia Department of Education </a:t>
            </a:r>
            <a:r>
              <a:rPr lang="en-US" sz="1400" b="1" i="0" u="none" strike="noStrike" cap="none">
                <a:solidFill>
                  <a:srgbClr val="1186CA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400" b="1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Educating Georgia’s Future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7" name="Google Shape;197;p116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7"/>
          <p:cNvSpPr txBox="1">
            <a:spLocks noGrp="1"/>
          </p:cNvSpPr>
          <p:nvPr>
            <p:ph type="title"/>
          </p:nvPr>
        </p:nvSpPr>
        <p:spPr>
          <a:xfrm>
            <a:off x="710275" y="715533"/>
            <a:ext cx="77235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17"/>
          <p:cNvSpPr txBox="1">
            <a:spLocks noGrp="1"/>
          </p:cNvSpPr>
          <p:nvPr>
            <p:ph type="body" idx="1"/>
          </p:nvPr>
        </p:nvSpPr>
        <p:spPr>
          <a:xfrm>
            <a:off x="710275" y="1536633"/>
            <a:ext cx="77235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1" name="Google Shape;201;p117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8"/>
          <p:cNvSpPr txBox="1">
            <a:spLocks noGrp="1"/>
          </p:cNvSpPr>
          <p:nvPr>
            <p:ph type="title"/>
          </p:nvPr>
        </p:nvSpPr>
        <p:spPr>
          <a:xfrm>
            <a:off x="710275" y="715533"/>
            <a:ext cx="77235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5" name="Google Shape;205;p118"/>
          <p:cNvSpPr txBox="1">
            <a:spLocks noGrp="1"/>
          </p:cNvSpPr>
          <p:nvPr>
            <p:ph type="body" idx="2"/>
          </p:nvPr>
        </p:nvSpPr>
        <p:spPr>
          <a:xfrm>
            <a:off x="4832401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6" name="Google Shape;206;p118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9" name="Google Shape;209;p11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0" name="Google Shape;210;p119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0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13" name="Google Shape;213;p120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7" name="Google Shape;217;p12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8" name="Google Shape;218;p12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1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122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3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225" name="Google Shape;225;p12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123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2">
  <p:cSld name="Title + One Column 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5"/>
          <p:cNvSpPr txBox="1">
            <a:spLocks noGrp="1"/>
          </p:cNvSpPr>
          <p:nvPr>
            <p:ph type="title"/>
          </p:nvPr>
        </p:nvSpPr>
        <p:spPr>
          <a:xfrm>
            <a:off x="673375" y="1989417"/>
            <a:ext cx="24843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25"/>
          <p:cNvSpPr txBox="1">
            <a:spLocks noGrp="1"/>
          </p:cNvSpPr>
          <p:nvPr>
            <p:ph type="subTitle" idx="1"/>
          </p:nvPr>
        </p:nvSpPr>
        <p:spPr>
          <a:xfrm>
            <a:off x="658800" y="3265751"/>
            <a:ext cx="2513400" cy="1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6"/>
          <p:cNvSpPr txBox="1">
            <a:spLocks noGrp="1"/>
          </p:cNvSpPr>
          <p:nvPr>
            <p:ph type="body" idx="1"/>
          </p:nvPr>
        </p:nvSpPr>
        <p:spPr>
          <a:xfrm>
            <a:off x="452437" y="2460421"/>
            <a:ext cx="8239200" cy="1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875" tIns="15875" rIns="15875" bIns="15875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7305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126"/>
          <p:cNvSpPr txBox="1">
            <a:spLocks noGrp="1"/>
          </p:cNvSpPr>
          <p:nvPr>
            <p:ph type="sldNum" idx="12"/>
          </p:nvPr>
        </p:nvSpPr>
        <p:spPr>
          <a:xfrm>
            <a:off x="4500563" y="6428219"/>
            <a:ext cx="138000" cy="27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875" tIns="15875" rIns="15875" bIns="15875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54f11bfb3_0_14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gf54f11bfb3_0_14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3" name="Google Shape;243;gf54f11bfb3_0_1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gf54f11bfb3_0_1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gf54f11bfb3_0_1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54f11bfb3_0_1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gf54f11bfb3_0_15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gf54f11bfb3_0_1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gf54f11bfb3_0_1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gf54f11bfb3_0_1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54f11bfb3_0_15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gf54f11bfb3_0_15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gf54f11bfb3_0_1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gf54f11bfb3_0_1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gf54f11bfb3_0_1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54f11bfb3_0_16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gf54f11bfb3_0_16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gf54f11bfb3_0_16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gf54f11bfb3_0_1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gf54f11bfb3_0_1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gf54f11bfb3_0_1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54f11bfb3_0_17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gf54f11bfb3_0_17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8" name="Google Shape;268;gf54f11bfb3_0_17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gf54f11bfb3_0_17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0" name="Google Shape;270;gf54f11bfb3_0_17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gf54f11bfb3_0_1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gf54f11bfb3_0_1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gf54f11bfb3_0_17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54f11bfb3_0_18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gf54f11bfb3_0_1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f54f11bfb3_0_1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gf54f11bfb3_0_1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54f11bfb3_0_18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gf54f11bfb3_0_1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gf54f11bfb3_0_18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54f11bfb3_0_19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gf54f11bfb3_0_19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6" name="Google Shape;286;gf54f11bfb3_0_19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7" name="Google Shape;287;gf54f11bfb3_0_19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gf54f11bfb3_0_19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gf54f11bfb3_0_19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54f11bfb3_0_19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gf54f11bfb3_0_19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gf54f11bfb3_0_19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4" name="Google Shape;294;gf54f11bfb3_0_19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gf54f11bfb3_0_19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gf54f11bfb3_0_19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54f11bfb3_0_20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gf54f11bfb3_0_204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gf54f11bfb3_0_20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gf54f11bfb3_0_20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gf54f11bfb3_0_2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54f11bfb3_0_210"/>
          <p:cNvSpPr txBox="1">
            <a:spLocks noGrp="1"/>
          </p:cNvSpPr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gf54f11bfb3_0_210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gf54f11bfb3_0_2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gf54f11bfb3_0_2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gf54f11bfb3_0_2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9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9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p9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4" name="Google Shape;64;p9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" name="Google Shape;71;p10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>
            <a:off x="710275" y="715533"/>
            <a:ext cx="77235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>
            <a:off x="710275" y="1536633"/>
            <a:ext cx="77235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54f11bfb3_0_1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gf54f11bfb3_0_1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gf54f11bfb3_0_1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gf54f11bfb3_0_1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gf54f11bfb3_0_1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9144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"/>
          <p:cNvSpPr/>
          <p:nvPr/>
        </p:nvSpPr>
        <p:spPr>
          <a:xfrm>
            <a:off x="8321040" y="0"/>
            <a:ext cx="822900" cy="67920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"/>
          <p:cNvSpPr/>
          <p:nvPr/>
        </p:nvSpPr>
        <p:spPr>
          <a:xfrm>
            <a:off x="4966447" y="5718434"/>
            <a:ext cx="3354600" cy="113970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"/>
          <p:cNvSpPr txBox="1"/>
          <p:nvPr/>
        </p:nvSpPr>
        <p:spPr>
          <a:xfrm>
            <a:off x="744583" y="1122363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"/>
          <p:cNvPicPr preferRelativeResize="0"/>
          <p:nvPr/>
        </p:nvPicPr>
        <p:blipFill rotWithShape="1">
          <a:blip r:embed="rId4">
            <a:alphaModFix/>
          </a:blip>
          <a:srcRect r="52620" b="4516"/>
          <a:stretch/>
        </p:blipFill>
        <p:spPr>
          <a:xfrm>
            <a:off x="8459568" y="48893"/>
            <a:ext cx="592992" cy="53481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"/>
          <p:cNvSpPr txBox="1"/>
          <p:nvPr/>
        </p:nvSpPr>
        <p:spPr>
          <a:xfrm>
            <a:off x="195268" y="1009453"/>
            <a:ext cx="7691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entury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School Strategic Plan Work</a:t>
            </a:r>
            <a:r>
              <a:rPr lang="en-US" sz="6000" b="1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book &amp; Template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1"/>
          <p:cNvCxnSpPr/>
          <p:nvPr/>
        </p:nvCxnSpPr>
        <p:spPr>
          <a:xfrm>
            <a:off x="832104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1"/>
          <p:cNvCxnSpPr/>
          <p:nvPr/>
        </p:nvCxnSpPr>
        <p:spPr>
          <a:xfrm rot="10800000">
            <a:off x="0" y="67927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1" name="Google Shape;321;p1"/>
          <p:cNvSpPr/>
          <p:nvPr/>
        </p:nvSpPr>
        <p:spPr>
          <a:xfrm>
            <a:off x="4966447" y="6078428"/>
            <a:ext cx="338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202</a:t>
            </a:r>
            <a:r>
              <a:rPr lang="en-US" sz="24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2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-202</a:t>
            </a:r>
            <a:r>
              <a:rPr lang="en-US" sz="24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5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"/>
          <p:cNvSpPr/>
          <p:nvPr/>
        </p:nvSpPr>
        <p:spPr>
          <a:xfrm>
            <a:off x="-63793" y="27475"/>
            <a:ext cx="5647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Office of Strategy </a:t>
            </a:r>
            <a:r>
              <a:rPr lang="en-US" sz="1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&amp;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ECC9-BB8E-47C2-9969-379052B4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Manor IB World School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4E9BF-8138-4656-8FDD-A255EA61A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Mission:</a:t>
            </a:r>
          </a:p>
          <a:p>
            <a:pPr algn="l"/>
            <a:r>
              <a:rPr lang="en-US" i="0" dirty="0">
                <a:solidFill>
                  <a:srgbClr val="22293D"/>
                </a:solidFill>
                <a:effectLst/>
                <a:latin typeface="Roboto" panose="02000000000000000000" pitchFamily="2" charset="0"/>
              </a:rPr>
              <a:t>To this end, the school will work collaboratively with all stakeholders to meet the needs of all learners while providing a safe and supportive learning environment. The school implements a rigorous, inquiry-driven international curriculum which supports the development of socially, emotionally, and academically balanced lifelong learners who are committed to creating a more peaceful world through intercultural understanding and respect. 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E3C1B-E084-41AB-8F53-A6C39F4CD15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600" b="1" i="1" dirty="0"/>
              <a:t>Vison</a:t>
            </a:r>
          </a:p>
          <a:p>
            <a:r>
              <a:rPr lang="en-US" sz="1600" i="0" dirty="0">
                <a:solidFill>
                  <a:srgbClr val="22293D"/>
                </a:solidFill>
                <a:effectLst/>
                <a:latin typeface="Roboto" panose="02000000000000000000" pitchFamily="2" charset="0"/>
              </a:rPr>
              <a:t>West Manor Elementary School commits to cultivating inquiring, knowledgeable and caring scholars who strive to think, act, and reflect with a value and understanding of multiple cultures, languages, and perceptions. </a:t>
            </a:r>
          </a:p>
          <a:p>
            <a:endParaRPr lang="en-US" sz="1600" b="1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B579C-C302-4672-A571-DEAE4252D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0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/>
        </p:nvSpPr>
        <p:spPr>
          <a:xfrm>
            <a:off x="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4659349" y="2327269"/>
            <a:ext cx="4003500" cy="707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Implementation of an intervention block to reduce gaps in learning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Employ a literacy block with phonics for grades k-2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PLC planning time for teachers to internalize standards and plan for instruction</a:t>
            </a:r>
            <a:endParaRPr sz="1000" b="1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659344" y="3616050"/>
            <a:ext cx="4003500" cy="780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an attendance team to monitor and address attendance concerns, Create a Care Team to address student needs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Utilize SLC practices and restorative justice with the Counselor to reduce suspensions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4659344" y="4703743"/>
            <a:ext cx="4003500" cy="7080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Monthly IB training for staff, Professional development individualized around teacher needs in reading and math, training for phonics program (</a:t>
            </a:r>
            <a:r>
              <a:rPr lang="en-US" sz="1000" dirty="0" err="1">
                <a:latin typeface="Calibri"/>
                <a:ea typeface="Calibri"/>
                <a:cs typeface="Calibri"/>
                <a:sym typeface="Calibri"/>
              </a:rPr>
              <a:t>Fundations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Ongoing PD for SEL, restorative practices, and trauma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4650467" y="5716832"/>
            <a:ext cx="40035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Conduct data meetings in PLC, with parents and students. Students will also have goal setting meetings with teachers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--Increase Parent Liaison and Social Worker positions to full time to support the needs of students and parents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2926620" y="135803"/>
            <a:ext cx="251626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b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West Manor IB World School</a:t>
            </a:r>
            <a:endParaRPr sz="200" b="0" i="0" u="none" strike="noStrike" cap="none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53000" y="300876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4572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132116" y="669034"/>
            <a:ext cx="2418900" cy="105770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200" b="1" u="none" strike="noStrike" cap="none" dirty="0">
                <a:latin typeface="Arial"/>
                <a:ea typeface="Arial"/>
                <a:cs typeface="Arial"/>
                <a:sym typeface="Arial"/>
              </a:rPr>
              <a:t>Increase the </a:t>
            </a:r>
            <a:r>
              <a:rPr lang="en-US" sz="1200" b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of </a:t>
            </a:r>
            <a:r>
              <a:rPr lang="en-US" sz="1200" b="1" u="none" strike="noStrike" cap="none" dirty="0">
                <a:latin typeface="Arial"/>
                <a:ea typeface="Arial"/>
                <a:cs typeface="Arial"/>
                <a:sym typeface="Arial"/>
              </a:rPr>
              <a:t>grades 3-8 </a:t>
            </a:r>
            <a:r>
              <a:rPr lang="en-US" sz="1200" b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</a:t>
            </a:r>
            <a:r>
              <a:rPr lang="en-US" sz="1200" b="1" u="none" strike="noStrike" cap="none" dirty="0">
                <a:latin typeface="Arial"/>
                <a:ea typeface="Arial"/>
                <a:cs typeface="Arial"/>
                <a:sym typeface="Arial"/>
              </a:rPr>
              <a:t>scoring proficient or above on Milestones/ MAP  in </a:t>
            </a:r>
            <a:r>
              <a:rPr lang="en-US" sz="1200" b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reading by 3% </a:t>
            </a:r>
          </a:p>
        </p:txBody>
      </p:sp>
      <p:sp>
        <p:nvSpPr>
          <p:cNvPr id="337" name="Google Shape;337;p11"/>
          <p:cNvSpPr/>
          <p:nvPr/>
        </p:nvSpPr>
        <p:spPr>
          <a:xfrm>
            <a:off x="2648887" y="656058"/>
            <a:ext cx="2287097" cy="106849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200" b="1" u="none" strike="noStrike" cap="none" dirty="0">
                <a:latin typeface="Arial"/>
                <a:ea typeface="Arial"/>
                <a:cs typeface="Arial"/>
                <a:sym typeface="Arial"/>
              </a:rPr>
              <a:t>Increase the % of grades 3-8 students scoring proficient or above on Milestones/MAP  in math by 3%</a:t>
            </a:r>
            <a:endParaRPr lang="en-US" sz="1200" b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5211193" y="656057"/>
            <a:ext cx="2155622" cy="10059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200" b="1" u="none" strike="noStrike" cap="none" dirty="0"/>
              <a:t>Increase the percentage of students with 10 or less absences by 3%</a:t>
            </a:r>
            <a:endParaRPr lang="en-US" sz="1800" u="none" strike="noStrike" cap="none" dirty="0"/>
          </a:p>
        </p:txBody>
      </p:sp>
      <p:sp>
        <p:nvSpPr>
          <p:cNvPr id="339" name="Google Shape;339;p11"/>
          <p:cNvSpPr txBox="1">
            <a:spLocks noGrp="1"/>
          </p:cNvSpPr>
          <p:nvPr>
            <p:ph type="sldNum" idx="12"/>
          </p:nvPr>
        </p:nvSpPr>
        <p:spPr>
          <a:xfrm>
            <a:off x="7026379" y="654239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sz="1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2002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1972461" y="2477394"/>
            <a:ext cx="2418900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phonic awareness and create early readers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student knowledge in numbers and operations domain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multiplication skills 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1972398" y="3628672"/>
            <a:ext cx="24189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student attendance and decrease suspension rate 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1967022" y="4728543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Increasing Teacher knowledge of Standards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Teacher knowledge of IB Program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-7101" y="119894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lang="en-US" sz="200" b="1" i="1" u="none" strike="noStrike" cap="none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>
            <a:off x="6217381" y="204255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53000" y="2401200"/>
            <a:ext cx="1837800" cy="938700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53000" y="3616050"/>
            <a:ext cx="1837800" cy="780300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3013" y="4643575"/>
            <a:ext cx="1837800" cy="780300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53013" y="5680663"/>
            <a:ext cx="1837800" cy="780300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1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1982997" y="5828423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Improve stakeholder knowledge of school data and how to assist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Provide support to students and stakeholders in need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43;p11">
            <a:extLst>
              <a:ext uri="{FF2B5EF4-FFF2-40B4-BE49-F238E27FC236}">
                <a16:creationId xmlns:a16="http://schemas.microsoft.com/office/drawing/2014/main" id="{B0CD03E8-32BA-4663-9300-879DF6A5004B}"/>
              </a:ext>
            </a:extLst>
          </p:cNvPr>
          <p:cNvSpPr/>
          <p:nvPr/>
        </p:nvSpPr>
        <p:spPr>
          <a:xfrm>
            <a:off x="1967022" y="2357218"/>
            <a:ext cx="24189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endParaRPr lang="en-US" sz="1000" b="1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" name="Google Shape;356;p18"/>
          <p:cNvGraphicFramePr/>
          <p:nvPr>
            <p:extLst>
              <p:ext uri="{D42A27DB-BD31-4B8C-83A1-F6EECF244321}">
                <p14:modId xmlns:p14="http://schemas.microsoft.com/office/powerpoint/2010/main" val="358180382"/>
              </p:ext>
            </p:extLst>
          </p:nvPr>
        </p:nvGraphicFramePr>
        <p:xfrm>
          <a:off x="222865" y="2094245"/>
          <a:ext cx="8744175" cy="1905040"/>
        </p:xfrm>
        <a:graphic>
          <a:graphicData uri="http://schemas.openxmlformats.org/drawingml/2006/table">
            <a:tbl>
              <a:tblPr>
                <a:noFill/>
                <a:tableStyleId>{B4F52F6E-4D5D-4CA9-A955-5BBD08805940}</a:tableStyleId>
              </a:tblPr>
              <a:tblGrid>
                <a:gridCol w="87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Impact: Did you achieve or make progress towards the goals identified in your strategic plan? What evidence/data do you have?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--IB Authorization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---78.8 CCRPI score 2019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--Attendance Rate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--Decreased suspensions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endParaRPr lang="en-US"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lang="en-US"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7" name="Google Shape;357;p18"/>
          <p:cNvGraphicFramePr/>
          <p:nvPr>
            <p:extLst>
              <p:ext uri="{D42A27DB-BD31-4B8C-83A1-F6EECF244321}">
                <p14:modId xmlns:p14="http://schemas.microsoft.com/office/powerpoint/2010/main" val="3802252146"/>
              </p:ext>
            </p:extLst>
          </p:nvPr>
        </p:nvGraphicFramePr>
        <p:xfrm>
          <a:off x="222865" y="3651116"/>
          <a:ext cx="8744175" cy="1409705"/>
        </p:xfrm>
        <a:graphic>
          <a:graphicData uri="http://schemas.openxmlformats.org/drawingml/2006/table">
            <a:tbl>
              <a:tblPr>
                <a:noFill/>
                <a:tableStyleId>{B4F52F6E-4D5D-4CA9-A955-5BBD08805940}</a:tableStyleId>
              </a:tblPr>
              <a:tblGrid>
                <a:gridCol w="87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Implementation: Did you do (with fidelity) what you said you were going to do in your strategic plan? What evidence/data do you have?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PLC  notes and agendas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 Keys observations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 sign ins and agendas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8" name="Google Shape;358;p18"/>
          <p:cNvGraphicFramePr/>
          <p:nvPr>
            <p:extLst>
              <p:ext uri="{D42A27DB-BD31-4B8C-83A1-F6EECF244321}">
                <p14:modId xmlns:p14="http://schemas.microsoft.com/office/powerpoint/2010/main" val="2046176863"/>
              </p:ext>
            </p:extLst>
          </p:nvPr>
        </p:nvGraphicFramePr>
        <p:xfrm>
          <a:off x="222865" y="5201586"/>
          <a:ext cx="8744175" cy="1409705"/>
        </p:xfrm>
        <a:graphic>
          <a:graphicData uri="http://schemas.openxmlformats.org/drawingml/2006/table">
            <a:tbl>
              <a:tblPr>
                <a:noFill/>
                <a:tableStyleId>{B4F52F6E-4D5D-4CA9-A955-5BBD08805940}</a:tableStyleId>
              </a:tblPr>
              <a:tblGrid>
                <a:gridCol w="87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Reflection: If you did not have the impact expected or implement with fidelity, why? What should you be aware of in this planning process?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There is a need to improve wrap around services for students and parents 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9" name="Google Shape;359;p18"/>
          <p:cNvSpPr/>
          <p:nvPr/>
        </p:nvSpPr>
        <p:spPr>
          <a:xfrm>
            <a:off x="2841229" y="98698"/>
            <a:ext cx="6302700" cy="617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ACTIVITY: Reflect on the Work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222865" y="949140"/>
            <a:ext cx="8744100" cy="925500"/>
          </a:xfrm>
          <a:prstGeom prst="rect">
            <a:avLst/>
          </a:prstGeom>
          <a:solidFill>
            <a:srgbClr val="CFE2F3"/>
          </a:solidFill>
          <a:ln w="50800" cap="flat" cmpd="sng">
            <a:solidFill>
              <a:srgbClr val="006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18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Review what you said you were going to do in your </a:t>
            </a:r>
            <a:r>
              <a:rPr lang="en-US" sz="1867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previous strategic plan </a:t>
            </a:r>
            <a:r>
              <a:rPr lang="en-US" sz="18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reflect on whether you achieved the impact you expected. These guiding questions will help set that stage for the rest of the needs assessment. </a:t>
            </a:r>
            <a:endParaRPr sz="1867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54f11bfb3_0_216"/>
          <p:cNvSpPr/>
          <p:nvPr/>
        </p:nvSpPr>
        <p:spPr>
          <a:xfrm>
            <a:off x="0" y="-1"/>
            <a:ext cx="9144000" cy="40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" name="Google Shape;366;gf54f11bfb3_0_216"/>
          <p:cNvGrpSpPr/>
          <p:nvPr/>
        </p:nvGrpSpPr>
        <p:grpSpPr>
          <a:xfrm>
            <a:off x="7527920" y="66693"/>
            <a:ext cx="273141" cy="276567"/>
            <a:chOff x="6665701" y="1263473"/>
            <a:chExt cx="364188" cy="368755"/>
          </a:xfrm>
        </p:grpSpPr>
        <p:sp>
          <p:nvSpPr>
            <p:cNvPr id="367" name="Google Shape;367;gf54f11bfb3_0_216"/>
            <p:cNvSpPr/>
            <p:nvPr/>
          </p:nvSpPr>
          <p:spPr>
            <a:xfrm>
              <a:off x="6665701" y="1417286"/>
              <a:ext cx="97292" cy="214928"/>
            </a:xfrm>
            <a:custGeom>
              <a:avLst/>
              <a:gdLst/>
              <a:ahLst/>
              <a:cxnLst/>
              <a:rect l="l" t="t" r="r" b="b"/>
              <a:pathLst>
                <a:path w="4304" h="9508" extrusionOk="0">
                  <a:moveTo>
                    <a:pt x="0" y="1"/>
                  </a:moveTo>
                  <a:lnTo>
                    <a:pt x="0" y="9507"/>
                  </a:lnTo>
                  <a:lnTo>
                    <a:pt x="4303" y="9507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gf54f11bfb3_0_216"/>
            <p:cNvSpPr/>
            <p:nvPr/>
          </p:nvSpPr>
          <p:spPr>
            <a:xfrm>
              <a:off x="6799149" y="1340391"/>
              <a:ext cx="97292" cy="291831"/>
            </a:xfrm>
            <a:custGeom>
              <a:avLst/>
              <a:gdLst/>
              <a:ahLst/>
              <a:cxnLst/>
              <a:rect l="l" t="t" r="r" b="b"/>
              <a:pathLst>
                <a:path w="4304" h="12910" extrusionOk="0">
                  <a:moveTo>
                    <a:pt x="1" y="0"/>
                  </a:moveTo>
                  <a:lnTo>
                    <a:pt x="1" y="12909"/>
                  </a:lnTo>
                  <a:lnTo>
                    <a:pt x="4304" y="12909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gf54f11bfb3_0_216"/>
            <p:cNvSpPr/>
            <p:nvPr/>
          </p:nvSpPr>
          <p:spPr>
            <a:xfrm>
              <a:off x="6932597" y="1263473"/>
              <a:ext cx="97292" cy="368755"/>
            </a:xfrm>
            <a:custGeom>
              <a:avLst/>
              <a:gdLst/>
              <a:ahLst/>
              <a:cxnLst/>
              <a:rect l="l" t="t" r="r" b="b"/>
              <a:pathLst>
                <a:path w="4304" h="16313" extrusionOk="0">
                  <a:moveTo>
                    <a:pt x="1" y="1"/>
                  </a:moveTo>
                  <a:lnTo>
                    <a:pt x="1" y="16312"/>
                  </a:lnTo>
                  <a:lnTo>
                    <a:pt x="4304" y="16312"/>
                  </a:lnTo>
                  <a:lnTo>
                    <a:pt x="430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gf54f11bfb3_0_216"/>
          <p:cNvSpPr/>
          <p:nvPr/>
        </p:nvSpPr>
        <p:spPr>
          <a:xfrm>
            <a:off x="7963677" y="66692"/>
            <a:ext cx="6239" cy="276546"/>
          </a:xfrm>
          <a:custGeom>
            <a:avLst/>
            <a:gdLst/>
            <a:ahLst/>
            <a:cxnLst/>
            <a:rect l="l" t="t" r="r" b="b"/>
            <a:pathLst>
              <a:path w="368" h="16313" extrusionOk="0">
                <a:moveTo>
                  <a:pt x="1" y="1"/>
                </a:moveTo>
                <a:lnTo>
                  <a:pt x="1" y="16313"/>
                </a:lnTo>
                <a:lnTo>
                  <a:pt x="367" y="16313"/>
                </a:lnTo>
                <a:lnTo>
                  <a:pt x="367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f54f11bfb3_0_216"/>
          <p:cNvSpPr/>
          <p:nvPr/>
        </p:nvSpPr>
        <p:spPr>
          <a:xfrm>
            <a:off x="7664490" y="0"/>
            <a:ext cx="1408500" cy="409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Needs Assessment</a:t>
            </a:r>
            <a:endParaRPr sz="1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gf54f11bfb3_0_216"/>
          <p:cNvSpPr/>
          <p:nvPr/>
        </p:nvSpPr>
        <p:spPr>
          <a:xfrm>
            <a:off x="0" y="-1"/>
            <a:ext cx="3408600" cy="409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Manor IB World School 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f54f11bfb3_0_216"/>
          <p:cNvGraphicFramePr/>
          <p:nvPr>
            <p:extLst>
              <p:ext uri="{D42A27DB-BD31-4B8C-83A1-F6EECF244321}">
                <p14:modId xmlns:p14="http://schemas.microsoft.com/office/powerpoint/2010/main" val="1101950135"/>
              </p:ext>
            </p:extLst>
          </p:nvPr>
        </p:nvGraphicFramePr>
        <p:xfrm>
          <a:off x="352695" y="485984"/>
          <a:ext cx="8490850" cy="4211975"/>
        </p:xfrm>
        <a:graphic>
          <a:graphicData uri="http://schemas.openxmlformats.org/drawingml/2006/table">
            <a:tbl>
              <a:tblPr firstRow="1" bandRow="1">
                <a:noFill/>
                <a:tableStyleId>{F73244D7-DBAF-40CB-AAE4-F0E7321EE673}</a:tableStyleId>
              </a:tblPr>
              <a:tblGrid>
                <a:gridCol w="424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</a:rPr>
                        <a:t>Strengths</a:t>
                      </a:r>
                      <a:endParaRPr sz="12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51425" marR="51425" marT="25725" marB="2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</a:rPr>
                        <a:t>Opportunities</a:t>
                      </a:r>
                      <a:endParaRPr sz="12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51425" marR="51425" marT="25725" marB="2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</a:rPr>
                        <a:t>78.8 CCRPI in 2019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51425" marR="51425" marT="25725" marB="2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</a:rPr>
                        <a:t>Improving reading fluency</a:t>
                      </a:r>
                      <a:endParaRPr dirty="0"/>
                    </a:p>
                  </a:txBody>
                  <a:tcPr marL="51425" marR="51425" marT="25725" marB="2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</a:rPr>
                        <a:t>95.3 Attendance Rate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1425" marR="51425" marT="25725" marB="2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</a:rPr>
                        <a:t>Improve math fluency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1425" marR="51425" marT="25725" marB="2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723286"/>
                  </a:ext>
                </a:extLst>
              </a:tr>
              <a:tr h="58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</a:rPr>
                        <a:t>SEL Implementation/Integration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1425" marR="51425" marT="25725" marB="2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</a:rPr>
                        <a:t>Improve reading comprehension (explicit and implicit details)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1425" marR="51425" marT="25725" marB="2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</a:rPr>
                        <a:t>Discipline 96.8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51425" marR="51425" marT="25725" marB="2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</a:rPr>
                        <a:t>Increase parent participation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51425" marR="51425" marT="25725" marB="2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</a:rPr>
                        <a:t>IB Authorized School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1425" marR="51425" marT="25725" marB="2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1425" marR="51425" marT="25725" marB="2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51425" marR="51425" marT="25725" marB="2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51425" marR="51425" marT="25725" marB="2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f54f11bfb3_0_108"/>
          <p:cNvSpPr/>
          <p:nvPr/>
        </p:nvSpPr>
        <p:spPr>
          <a:xfrm>
            <a:off x="-38549" y="-1"/>
            <a:ext cx="9144000" cy="40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" name="Google Shape;379;gf54f11bfb3_0_108"/>
          <p:cNvGrpSpPr/>
          <p:nvPr/>
        </p:nvGrpSpPr>
        <p:grpSpPr>
          <a:xfrm>
            <a:off x="7527920" y="66693"/>
            <a:ext cx="273141" cy="276567"/>
            <a:chOff x="6665701" y="1263473"/>
            <a:chExt cx="364188" cy="368755"/>
          </a:xfrm>
        </p:grpSpPr>
        <p:sp>
          <p:nvSpPr>
            <p:cNvPr id="380" name="Google Shape;380;gf54f11bfb3_0_108"/>
            <p:cNvSpPr/>
            <p:nvPr/>
          </p:nvSpPr>
          <p:spPr>
            <a:xfrm>
              <a:off x="6665701" y="1417286"/>
              <a:ext cx="97292" cy="214928"/>
            </a:xfrm>
            <a:custGeom>
              <a:avLst/>
              <a:gdLst/>
              <a:ahLst/>
              <a:cxnLst/>
              <a:rect l="l" t="t" r="r" b="b"/>
              <a:pathLst>
                <a:path w="4304" h="9508" extrusionOk="0">
                  <a:moveTo>
                    <a:pt x="0" y="1"/>
                  </a:moveTo>
                  <a:lnTo>
                    <a:pt x="0" y="9507"/>
                  </a:lnTo>
                  <a:lnTo>
                    <a:pt x="4303" y="9507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gf54f11bfb3_0_108"/>
            <p:cNvSpPr/>
            <p:nvPr/>
          </p:nvSpPr>
          <p:spPr>
            <a:xfrm>
              <a:off x="6799149" y="1340391"/>
              <a:ext cx="97292" cy="291831"/>
            </a:xfrm>
            <a:custGeom>
              <a:avLst/>
              <a:gdLst/>
              <a:ahLst/>
              <a:cxnLst/>
              <a:rect l="l" t="t" r="r" b="b"/>
              <a:pathLst>
                <a:path w="4304" h="12910" extrusionOk="0">
                  <a:moveTo>
                    <a:pt x="1" y="0"/>
                  </a:moveTo>
                  <a:lnTo>
                    <a:pt x="1" y="12909"/>
                  </a:lnTo>
                  <a:lnTo>
                    <a:pt x="4304" y="12909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gf54f11bfb3_0_108"/>
            <p:cNvSpPr/>
            <p:nvPr/>
          </p:nvSpPr>
          <p:spPr>
            <a:xfrm>
              <a:off x="6932597" y="1263473"/>
              <a:ext cx="97292" cy="368755"/>
            </a:xfrm>
            <a:custGeom>
              <a:avLst/>
              <a:gdLst/>
              <a:ahLst/>
              <a:cxnLst/>
              <a:rect l="l" t="t" r="r" b="b"/>
              <a:pathLst>
                <a:path w="4304" h="16313" extrusionOk="0">
                  <a:moveTo>
                    <a:pt x="1" y="1"/>
                  </a:moveTo>
                  <a:lnTo>
                    <a:pt x="1" y="16312"/>
                  </a:lnTo>
                  <a:lnTo>
                    <a:pt x="4304" y="16312"/>
                  </a:lnTo>
                  <a:lnTo>
                    <a:pt x="430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gf54f11bfb3_0_108"/>
          <p:cNvSpPr/>
          <p:nvPr/>
        </p:nvSpPr>
        <p:spPr>
          <a:xfrm>
            <a:off x="7963677" y="66692"/>
            <a:ext cx="6239" cy="276546"/>
          </a:xfrm>
          <a:custGeom>
            <a:avLst/>
            <a:gdLst/>
            <a:ahLst/>
            <a:cxnLst/>
            <a:rect l="l" t="t" r="r" b="b"/>
            <a:pathLst>
              <a:path w="368" h="16313" extrusionOk="0">
                <a:moveTo>
                  <a:pt x="1" y="1"/>
                </a:moveTo>
                <a:lnTo>
                  <a:pt x="1" y="16313"/>
                </a:lnTo>
                <a:lnTo>
                  <a:pt x="367" y="16313"/>
                </a:lnTo>
                <a:lnTo>
                  <a:pt x="367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f54f11bfb3_0_108"/>
          <p:cNvSpPr/>
          <p:nvPr/>
        </p:nvSpPr>
        <p:spPr>
          <a:xfrm>
            <a:off x="7664490" y="0"/>
            <a:ext cx="1408500" cy="409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Needs Assessment</a:t>
            </a:r>
            <a:endParaRPr sz="1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gf54f11bfb3_0_108"/>
          <p:cNvSpPr/>
          <p:nvPr/>
        </p:nvSpPr>
        <p:spPr>
          <a:xfrm>
            <a:off x="0" y="-1"/>
            <a:ext cx="3408600" cy="409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Manor IB World School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6" name="Google Shape;386;gf54f11bfb3_0_108"/>
          <p:cNvGraphicFramePr/>
          <p:nvPr>
            <p:extLst>
              <p:ext uri="{D42A27DB-BD31-4B8C-83A1-F6EECF244321}">
                <p14:modId xmlns:p14="http://schemas.microsoft.com/office/powerpoint/2010/main" val="4235114117"/>
              </p:ext>
            </p:extLst>
          </p:nvPr>
        </p:nvGraphicFramePr>
        <p:xfrm>
          <a:off x="333119" y="903763"/>
          <a:ext cx="8490825" cy="782980"/>
        </p:xfrm>
        <a:graphic>
          <a:graphicData uri="http://schemas.openxmlformats.org/drawingml/2006/table">
            <a:tbl>
              <a:tblPr firstRow="1" bandRow="1">
                <a:noFill/>
                <a:tableStyleId>{61FA22AE-670E-4687-A3F1-8F0593F42F4E}</a:tableStyleId>
              </a:tblPr>
              <a:tblGrid>
                <a:gridCol w="283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32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Our Overarching Needs</a:t>
                      </a:r>
                      <a:endParaRPr sz="1200" u="none" strike="noStrike" cap="none"/>
                    </a:p>
                  </a:txBody>
                  <a:tcPr marL="51425" marR="51425" marT="25725" marB="25725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 dirty="0"/>
                        <a:t>Literacy Proficiency </a:t>
                      </a:r>
                      <a:endParaRPr sz="1000" u="none" strike="noStrike" cap="none" dirty="0"/>
                    </a:p>
                  </a:txBody>
                  <a:tcPr marL="51425" marR="51425" marT="25725" marB="25725" anchor="ctr">
                    <a:solidFill>
                      <a:srgbClr val="0099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 dirty="0"/>
                        <a:t>Numeracy Proficiency </a:t>
                      </a:r>
                      <a:endParaRPr sz="1000" u="none" strike="noStrike" cap="none" dirty="0"/>
                    </a:p>
                  </a:txBody>
                  <a:tcPr marL="51425" marR="51425" marT="25725" marB="25725" anchor="ctr">
                    <a:solidFill>
                      <a:srgbClr val="009999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 dirty="0"/>
                        <a:t>Whole Child/ Student Support </a:t>
                      </a:r>
                      <a:endParaRPr sz="1000" u="none" strike="noStrike" cap="none" dirty="0"/>
                    </a:p>
                  </a:txBody>
                  <a:tcPr marL="51425" marR="51425" marT="25725" marB="25725" anchor="ctr">
                    <a:solidFill>
                      <a:srgbClr val="0099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7" name="Google Shape;387;gf54f11bfb3_0_108"/>
          <p:cNvGraphicFramePr/>
          <p:nvPr>
            <p:extLst>
              <p:ext uri="{D42A27DB-BD31-4B8C-83A1-F6EECF244321}">
                <p14:modId xmlns:p14="http://schemas.microsoft.com/office/powerpoint/2010/main" val="3641177981"/>
              </p:ext>
            </p:extLst>
          </p:nvPr>
        </p:nvGraphicFramePr>
        <p:xfrm>
          <a:off x="320059" y="4812414"/>
          <a:ext cx="8464725" cy="925860"/>
        </p:xfrm>
        <a:graphic>
          <a:graphicData uri="http://schemas.openxmlformats.org/drawingml/2006/table">
            <a:tbl>
              <a:tblPr firstRow="1" bandRow="1">
                <a:noFill/>
                <a:tableStyleId>{61FA22AE-670E-4687-A3F1-8F0593F42F4E}</a:tableStyleId>
              </a:tblPr>
              <a:tblGrid>
                <a:gridCol w="282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32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Root Cause</a:t>
                      </a:r>
                      <a:endParaRPr sz="1200" u="none" strike="noStrike" cap="none"/>
                    </a:p>
                  </a:txBody>
                  <a:tcPr marL="51425" marR="51425" marT="25725" marB="2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dirty="0"/>
                        <a:t>Students need a foundation in phonics to become strong readers</a:t>
                      </a:r>
                      <a:endParaRPr dirty="0"/>
                    </a:p>
                  </a:txBody>
                  <a:tcPr marL="51425" marR="51425" marT="25725" marB="2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dirty="0"/>
                        <a:t>Students need more practice in the operation domain and practice with manipulatives</a:t>
                      </a:r>
                      <a:endParaRPr dirty="0"/>
                    </a:p>
                  </a:txBody>
                  <a:tcPr marL="51425" marR="51425" marT="25725" marB="2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 dirty="0"/>
                        <a:t>If parent needs are not met it will lead to increased absenteeism and possible disciplinary concerns</a:t>
                      </a:r>
                      <a:endParaRPr sz="1000" u="none" strike="noStrike" cap="none" dirty="0"/>
                    </a:p>
                  </a:txBody>
                  <a:tcPr marL="51425" marR="51425" marT="25725" marB="2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8" name="Google Shape;388;gf54f11bfb3_0_108"/>
          <p:cNvGraphicFramePr/>
          <p:nvPr>
            <p:extLst>
              <p:ext uri="{D42A27DB-BD31-4B8C-83A1-F6EECF244321}">
                <p14:modId xmlns:p14="http://schemas.microsoft.com/office/powerpoint/2010/main" val="397697352"/>
              </p:ext>
            </p:extLst>
          </p:nvPr>
        </p:nvGraphicFramePr>
        <p:xfrm>
          <a:off x="333119" y="1805576"/>
          <a:ext cx="2743200" cy="3429200"/>
        </p:xfrm>
        <a:graphic>
          <a:graphicData uri="http://schemas.openxmlformats.org/drawingml/2006/table">
            <a:tbl>
              <a:tblPr firstRow="1" bandRow="1">
                <a:noFill/>
                <a:tableStyleId>{CCF6E1D6-F75C-4045-B3D3-72649F55FC54}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1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Why? 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  Literacy is needed for comprehension across all content areas and is the key for college and Career readiness</a:t>
                      </a:r>
                      <a:endParaRPr sz="1000" u="none" strike="noStrike" cap="none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Teacher's need deep knowledge of phonics &amp; phonemic awareness instruction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Emphasis on intervention and basic skills. Instruction should cover the depth of the standard is needed 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During collaborative planning teachers should internalize the standard and model lessons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. </a:t>
                      </a: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combination of phonological awareness, phonics, and high frequency words prevent students </a:t>
                      </a:r>
                      <a:r>
                        <a:rPr lang="en-US" sz="1000"/>
                        <a:t>success as </a:t>
                      </a: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readers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1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Why?</a:t>
                      </a:r>
                      <a:endParaRPr sz="1000" u="none" strike="noStrike" cap="none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1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1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Why?</a:t>
                      </a:r>
                      <a:endParaRPr sz="1000" u="none" strike="noStrike" cap="none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1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89" name="Google Shape;389;gf54f11bfb3_0_108"/>
          <p:cNvGraphicFramePr/>
          <p:nvPr>
            <p:extLst>
              <p:ext uri="{D42A27DB-BD31-4B8C-83A1-F6EECF244321}">
                <p14:modId xmlns:p14="http://schemas.microsoft.com/office/powerpoint/2010/main" val="2112156654"/>
              </p:ext>
            </p:extLst>
          </p:nvPr>
        </p:nvGraphicFramePr>
        <p:xfrm>
          <a:off x="3206950" y="1805577"/>
          <a:ext cx="2730125" cy="3044069"/>
        </p:xfrm>
        <a:graphic>
          <a:graphicData uri="http://schemas.openxmlformats.org/drawingml/2006/table">
            <a:tbl>
              <a:tblPr firstRow="1" bandRow="1">
                <a:noFill/>
                <a:tableStyleId>{CCF6E1D6-F75C-4045-B3D3-72649F55FC54}</a:tableStyleId>
              </a:tblPr>
              <a:tblGrid>
                <a:gridCol w="273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9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Why?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 for more support of implementation of consistent, intentional differentiated instruction</a:t>
                      </a:r>
                      <a:endParaRPr sz="1000" u="none" strike="noStrike" cap="none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struggle in Numbers in Base 10 and Numbers in Operation in Fractions which hold the highest weights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9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Students struggle with multiplication skills 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43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/>
                        <a:t>During collaborative planning there needs to be specific action planned for remediation and acceleration</a:t>
                      </a:r>
                      <a:endParaRPr sz="1000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9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9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Why?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9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9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Why?</a:t>
                      </a:r>
                      <a:endParaRPr sz="1000" u="none" strike="noStrike" cap="none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9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90" name="Google Shape;390;gf54f11bfb3_0_108"/>
          <p:cNvGraphicFramePr/>
          <p:nvPr>
            <p:extLst>
              <p:ext uri="{D42A27DB-BD31-4B8C-83A1-F6EECF244321}">
                <p14:modId xmlns:p14="http://schemas.microsoft.com/office/powerpoint/2010/main" val="3882835517"/>
              </p:ext>
            </p:extLst>
          </p:nvPr>
        </p:nvGraphicFramePr>
        <p:xfrm>
          <a:off x="6067714" y="1805576"/>
          <a:ext cx="2730125" cy="3257625"/>
        </p:xfrm>
        <a:graphic>
          <a:graphicData uri="http://schemas.openxmlformats.org/drawingml/2006/table">
            <a:tbl>
              <a:tblPr firstRow="1" bandRow="1">
                <a:noFill/>
                <a:tableStyleId>{CCF6E1D6-F75C-4045-B3D3-72649F55FC54}</a:tableStyleId>
              </a:tblPr>
              <a:tblGrid>
                <a:gridCol w="273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Why?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Children have experienced trauma during the Covid pandemic</a:t>
                      </a:r>
                      <a:endParaRPr sz="1000" u="none" strike="noStrike" cap="none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Parent participation has dropped over time due to unknown causes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We need to increase Parent Liaison position to full time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Create a Care Team with wrap around support for parents and students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Increase parent participation through IB/ Parent Data meeting 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Why?</a:t>
                      </a:r>
                      <a:endParaRPr sz="1000" u="none" strike="noStrike" cap="none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Why?</a:t>
                      </a:r>
                      <a:endParaRPr sz="10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dea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686A3"/>
      </a:accent1>
      <a:accent2>
        <a:srgbClr val="EEB1C7"/>
      </a:accent2>
      <a:accent3>
        <a:srgbClr val="B271CC"/>
      </a:accent3>
      <a:accent4>
        <a:srgbClr val="D0A4EB"/>
      </a:accent4>
      <a:accent5>
        <a:srgbClr val="FCB524"/>
      </a:accent5>
      <a:accent6>
        <a:srgbClr val="FAE0AA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926</Words>
  <Application>Microsoft Office PowerPoint</Application>
  <PresentationFormat>On-screen Show (4:3)</PresentationFormat>
  <Paragraphs>117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Calibri</vt:lpstr>
      <vt:lpstr>Verdana</vt:lpstr>
      <vt:lpstr>Fira Sans Extra Condensed Medium</vt:lpstr>
      <vt:lpstr>Arial</vt:lpstr>
      <vt:lpstr>Helvetica Neue</vt:lpstr>
      <vt:lpstr>Roboto</vt:lpstr>
      <vt:lpstr>Century</vt:lpstr>
      <vt:lpstr>3_Office Theme</vt:lpstr>
      <vt:lpstr>1_Office Theme</vt:lpstr>
      <vt:lpstr>1_Ideas Infographics by Slidesgo</vt:lpstr>
      <vt:lpstr>Office Theme</vt:lpstr>
      <vt:lpstr>PowerPoint Presentation</vt:lpstr>
      <vt:lpstr>West Manor IB World School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Lawrence, Reginald</cp:lastModifiedBy>
  <cp:revision>6</cp:revision>
  <dcterms:created xsi:type="dcterms:W3CDTF">2016-01-13T17:16:24Z</dcterms:created>
  <dcterms:modified xsi:type="dcterms:W3CDTF">2021-11-22T15:22:28Z</dcterms:modified>
</cp:coreProperties>
</file>